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22"/>
    <p:sldId id="257" r:id="rId23"/>
    <p:sldId id="258" r:id="rId24"/>
    <p:sldId id="259" r:id="rId25"/>
    <p:sldId id="260" r:id="rId26"/>
    <p:sldId id="261" r:id="rId27"/>
    <p:sldId id="262" r:id="rId28"/>
    <p:sldId id="263"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er" charset="1" panose="020B0502030000000004"/>
      <p:regular r:id="rId10"/>
    </p:embeddedFont>
    <p:embeddedFont>
      <p:font typeface="Inter Bold" charset="1" panose="020B0802030000000004"/>
      <p:regular r:id="rId11"/>
    </p:embeddedFont>
    <p:embeddedFont>
      <p:font typeface="Inter Italics" charset="1" panose="020B0502030000000004"/>
      <p:regular r:id="rId12"/>
    </p:embeddedFont>
    <p:embeddedFont>
      <p:font typeface="Inter Bold Italics" charset="1" panose="020B0802030000000004"/>
      <p:regular r:id="rId13"/>
    </p:embeddedFont>
    <p:embeddedFont>
      <p:font typeface="Inter Thin" charset="1" panose="020B0A02050000000004"/>
      <p:regular r:id="rId14"/>
    </p:embeddedFont>
    <p:embeddedFont>
      <p:font typeface="Inter Thin Italics" charset="1" panose="020B0A02050000000004"/>
      <p:regular r:id="rId15"/>
    </p:embeddedFont>
    <p:embeddedFont>
      <p:font typeface="Inter Extra-Light" charset="1" panose="02000503000000020004"/>
      <p:regular r:id="rId16"/>
    </p:embeddedFont>
    <p:embeddedFont>
      <p:font typeface="Inter Light" charset="1" panose="02000503000000020004"/>
      <p:regular r:id="rId17"/>
    </p:embeddedFont>
    <p:embeddedFont>
      <p:font typeface="Inter Medium" charset="1" panose="02000503000000020004"/>
      <p:regular r:id="rId18"/>
    </p:embeddedFont>
    <p:embeddedFont>
      <p:font typeface="Inter Semi-Bold" charset="1" panose="02000503000000020004"/>
      <p:regular r:id="rId19"/>
    </p:embeddedFont>
    <p:embeddedFont>
      <p:font typeface="Inter Ultra-Bold" charset="1" panose="02000503000000020004"/>
      <p:regular r:id="rId20"/>
    </p:embeddedFont>
    <p:embeddedFont>
      <p:font typeface="Inter Heavy" charset="1" panose="0200050300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132939" y="2492008"/>
            <a:ext cx="9164121" cy="3071158"/>
          </a:xfrm>
          <a:prstGeom prst="rect">
            <a:avLst/>
          </a:prstGeom>
        </p:spPr>
        <p:txBody>
          <a:bodyPr anchor="t" rtlCol="false" tIns="0" lIns="0" bIns="0" rIns="0">
            <a:spAutoFit/>
          </a:bodyPr>
          <a:lstStyle/>
          <a:p>
            <a:pPr algn="l">
              <a:lnSpc>
                <a:spcPts val="8201"/>
              </a:lnSpc>
            </a:pPr>
            <a:r>
              <a:rPr lang="en-US" sz="6561" spc="-196">
                <a:solidFill>
                  <a:srgbClr val="000000"/>
                </a:solidFill>
                <a:latin typeface="Inter Bold"/>
              </a:rPr>
              <a:t>Introduction to Car Sales Price Prediction Project</a:t>
            </a:r>
          </a:p>
        </p:txBody>
      </p:sp>
      <p:sp>
        <p:nvSpPr>
          <p:cNvPr name="TextBox 8" id="8"/>
          <p:cNvSpPr txBox="true"/>
          <p:nvPr/>
        </p:nvSpPr>
        <p:spPr>
          <a:xfrm rot="0">
            <a:off x="1132939" y="5994975"/>
            <a:ext cx="9164121" cy="1761767"/>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Our car sales price prediction project aims to develop a model that accurately estimates the sale price of vehicles. By analyzing various attributes and historical pricing data, we intend to provide valuable insights to customers and dealers in the automotive industry.</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638931" y="2933217"/>
            <a:ext cx="10858530"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Data Collection and Preprocessing</a:t>
            </a:r>
          </a:p>
        </p:txBody>
      </p:sp>
      <p:sp>
        <p:nvSpPr>
          <p:cNvPr name="TextBox 7" id="7"/>
          <p:cNvSpPr txBox="true"/>
          <p:nvPr/>
        </p:nvSpPr>
        <p:spPr>
          <a:xfrm rot="0">
            <a:off x="2638931" y="5026254"/>
            <a:ext cx="3288982" cy="361593"/>
          </a:xfrm>
          <a:prstGeom prst="rect">
            <a:avLst/>
          </a:prstGeom>
        </p:spPr>
        <p:txBody>
          <a:bodyPr anchor="t" rtlCol="false" tIns="0" lIns="0" bIns="0" rIns="0">
            <a:spAutoFit/>
          </a:bodyPr>
          <a:lstStyle/>
          <a:p>
            <a:pPr algn="l">
              <a:lnSpc>
                <a:spcPts val="3417"/>
              </a:lnSpc>
            </a:pPr>
            <a:r>
              <a:rPr lang="en-US" sz="2733" spc="-82">
                <a:solidFill>
                  <a:srgbClr val="000000"/>
                </a:solidFill>
                <a:latin typeface="Inter Bold"/>
              </a:rPr>
              <a:t>Data Gathering</a:t>
            </a:r>
          </a:p>
        </p:txBody>
      </p:sp>
      <p:sp>
        <p:nvSpPr>
          <p:cNvPr name="TextBox 8" id="8"/>
          <p:cNvSpPr txBox="true"/>
          <p:nvPr/>
        </p:nvSpPr>
        <p:spPr>
          <a:xfrm rot="0">
            <a:off x="2638931" y="5680799"/>
            <a:ext cx="6074896"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Collection from multiple reliable sources, ensuring a comprehensive dataset.</a:t>
            </a:r>
          </a:p>
        </p:txBody>
      </p:sp>
      <p:sp>
        <p:nvSpPr>
          <p:cNvPr name="TextBox 9" id="9"/>
          <p:cNvSpPr txBox="true"/>
          <p:nvPr/>
        </p:nvSpPr>
        <p:spPr>
          <a:xfrm rot="0">
            <a:off x="9583698" y="5026254"/>
            <a:ext cx="3288982" cy="361593"/>
          </a:xfrm>
          <a:prstGeom prst="rect">
            <a:avLst/>
          </a:prstGeom>
        </p:spPr>
        <p:txBody>
          <a:bodyPr anchor="t" rtlCol="false" tIns="0" lIns="0" bIns="0" rIns="0">
            <a:spAutoFit/>
          </a:bodyPr>
          <a:lstStyle/>
          <a:p>
            <a:pPr algn="l">
              <a:lnSpc>
                <a:spcPts val="3417"/>
              </a:lnSpc>
            </a:pPr>
            <a:r>
              <a:rPr lang="en-US" sz="2733" spc="-82">
                <a:solidFill>
                  <a:srgbClr val="000000"/>
                </a:solidFill>
                <a:latin typeface="Inter Bold"/>
              </a:rPr>
              <a:t>Data Cleaning</a:t>
            </a:r>
          </a:p>
        </p:txBody>
      </p:sp>
      <p:sp>
        <p:nvSpPr>
          <p:cNvPr name="TextBox 10" id="10"/>
          <p:cNvSpPr txBox="true"/>
          <p:nvPr/>
        </p:nvSpPr>
        <p:spPr>
          <a:xfrm rot="0">
            <a:off x="9583698" y="5680799"/>
            <a:ext cx="6074896"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Removing duplicates, handling missing values, and normalizing the 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3716000" y="0"/>
            <a:ext cx="4572000" cy="10287000"/>
          </a:xfrm>
          <a:custGeom>
            <a:avLst/>
            <a:gdLst/>
            <a:ahLst/>
            <a:cxnLst/>
            <a:rect r="r" b="b" t="t" l="l"/>
            <a:pathLst>
              <a:path h="10287000" w="4572000">
                <a:moveTo>
                  <a:pt x="0" y="0"/>
                </a:moveTo>
                <a:lnTo>
                  <a:pt x="4572000" y="0"/>
                </a:lnTo>
                <a:lnTo>
                  <a:pt x="4572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249932" y="2876850"/>
            <a:ext cx="10755541"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Feature Selection and Engineering</a:t>
            </a:r>
          </a:p>
        </p:txBody>
      </p:sp>
      <p:grpSp>
        <p:nvGrpSpPr>
          <p:cNvPr name="Group 8" id="8"/>
          <p:cNvGrpSpPr/>
          <p:nvPr/>
        </p:nvGrpSpPr>
        <p:grpSpPr>
          <a:xfrm rot="0">
            <a:off x="1036736" y="5097215"/>
            <a:ext cx="634454" cy="634454"/>
            <a:chOff x="0" y="0"/>
            <a:chExt cx="845938" cy="845938"/>
          </a:xfrm>
        </p:grpSpPr>
        <p:sp>
          <p:nvSpPr>
            <p:cNvPr name="Freeform 9" id="9"/>
            <p:cNvSpPr/>
            <p:nvPr/>
          </p:nvSpPr>
          <p:spPr>
            <a:xfrm flipH="false" flipV="false" rot="0">
              <a:off x="6350" y="6350"/>
              <a:ext cx="833247" cy="833247"/>
            </a:xfrm>
            <a:custGeom>
              <a:avLst/>
              <a:gdLst/>
              <a:ahLst/>
              <a:cxnLst/>
              <a:rect r="r" b="b" t="t" l="l"/>
              <a:pathLst>
                <a:path h="833247" w="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DADBF1"/>
            </a:solidFill>
          </p:spPr>
        </p:sp>
        <p:sp>
          <p:nvSpPr>
            <p:cNvPr name="Freeform 10" id="10"/>
            <p:cNvSpPr/>
            <p:nvPr/>
          </p:nvSpPr>
          <p:spPr>
            <a:xfrm flipH="false" flipV="false" rot="0">
              <a:off x="0" y="0"/>
              <a:ext cx="845947" cy="845947"/>
            </a:xfrm>
            <a:custGeom>
              <a:avLst/>
              <a:gdLst/>
              <a:ahLst/>
              <a:cxnLst/>
              <a:rect r="r" b="b" t="t" l="l"/>
              <a:pathLst>
                <a:path h="845947" w="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C0C1D7"/>
            </a:solidFill>
          </p:spPr>
        </p:sp>
      </p:grpSp>
      <p:sp>
        <p:nvSpPr>
          <p:cNvPr name="TextBox 11" id="11"/>
          <p:cNvSpPr txBox="true"/>
          <p:nvPr/>
        </p:nvSpPr>
        <p:spPr>
          <a:xfrm rot="0">
            <a:off x="1346210" y="5171211"/>
            <a:ext cx="15508" cy="457736"/>
          </a:xfrm>
          <a:prstGeom prst="rect">
            <a:avLst/>
          </a:prstGeom>
        </p:spPr>
        <p:txBody>
          <a:bodyPr anchor="t" rtlCol="false" tIns="0" lIns="0" bIns="0" rIns="0">
            <a:spAutoFit/>
          </a:bodyPr>
          <a:lstStyle/>
          <a:p>
            <a:pPr algn="ctr">
              <a:lnSpc>
                <a:spcPts val="4101"/>
              </a:lnSpc>
            </a:pPr>
            <a:r>
              <a:rPr lang="en-US" sz="3279" spc="-43">
                <a:solidFill>
                  <a:srgbClr val="272525"/>
                </a:solidFill>
                <a:latin typeface="Inter Bold"/>
              </a:rPr>
              <a:t>1</a:t>
            </a:r>
          </a:p>
        </p:txBody>
      </p:sp>
      <p:sp>
        <p:nvSpPr>
          <p:cNvPr name="TextBox 12" id="12"/>
          <p:cNvSpPr txBox="true"/>
          <p:nvPr/>
        </p:nvSpPr>
        <p:spPr>
          <a:xfrm rot="0">
            <a:off x="2035581" y="5224046"/>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Feature Exploration</a:t>
            </a:r>
          </a:p>
        </p:txBody>
      </p:sp>
      <p:sp>
        <p:nvSpPr>
          <p:cNvPr name="TextBox 13" id="13"/>
          <p:cNvSpPr txBox="true"/>
          <p:nvPr/>
        </p:nvSpPr>
        <p:spPr>
          <a:xfrm rot="0">
            <a:off x="2035581" y="5767417"/>
            <a:ext cx="4592121"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Identifying relevant attributes that influence car prices.</a:t>
            </a:r>
          </a:p>
        </p:txBody>
      </p:sp>
      <p:grpSp>
        <p:nvGrpSpPr>
          <p:cNvPr name="Group 14" id="14"/>
          <p:cNvGrpSpPr/>
          <p:nvPr/>
        </p:nvGrpSpPr>
        <p:grpSpPr>
          <a:xfrm rot="0">
            <a:off x="6992094" y="5097215"/>
            <a:ext cx="634454" cy="634454"/>
            <a:chOff x="0" y="0"/>
            <a:chExt cx="845938" cy="845938"/>
          </a:xfrm>
        </p:grpSpPr>
        <p:sp>
          <p:nvSpPr>
            <p:cNvPr name="Freeform 15" id="15"/>
            <p:cNvSpPr/>
            <p:nvPr/>
          </p:nvSpPr>
          <p:spPr>
            <a:xfrm flipH="false" flipV="false" rot="0">
              <a:off x="6350" y="6350"/>
              <a:ext cx="833247" cy="833247"/>
            </a:xfrm>
            <a:custGeom>
              <a:avLst/>
              <a:gdLst/>
              <a:ahLst/>
              <a:cxnLst/>
              <a:rect r="r" b="b" t="t" l="l"/>
              <a:pathLst>
                <a:path h="833247" w="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DADBF1"/>
            </a:solidFill>
          </p:spPr>
        </p:sp>
        <p:sp>
          <p:nvSpPr>
            <p:cNvPr name="Freeform 16" id="16"/>
            <p:cNvSpPr/>
            <p:nvPr/>
          </p:nvSpPr>
          <p:spPr>
            <a:xfrm flipH="false" flipV="false" rot="0">
              <a:off x="0" y="0"/>
              <a:ext cx="845947" cy="845947"/>
            </a:xfrm>
            <a:custGeom>
              <a:avLst/>
              <a:gdLst/>
              <a:ahLst/>
              <a:cxnLst/>
              <a:rect r="r" b="b" t="t" l="l"/>
              <a:pathLst>
                <a:path h="845947" w="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C0C1D7"/>
            </a:solidFill>
          </p:spPr>
        </p:sp>
      </p:grpSp>
      <p:sp>
        <p:nvSpPr>
          <p:cNvPr name="TextBox 17" id="17"/>
          <p:cNvSpPr txBox="true"/>
          <p:nvPr/>
        </p:nvSpPr>
        <p:spPr>
          <a:xfrm rot="0">
            <a:off x="7272249" y="5171211"/>
            <a:ext cx="73998" cy="457736"/>
          </a:xfrm>
          <a:prstGeom prst="rect">
            <a:avLst/>
          </a:prstGeom>
        </p:spPr>
        <p:txBody>
          <a:bodyPr anchor="t" rtlCol="false" tIns="0" lIns="0" bIns="0" rIns="0">
            <a:spAutoFit/>
          </a:bodyPr>
          <a:lstStyle/>
          <a:p>
            <a:pPr algn="ctr">
              <a:lnSpc>
                <a:spcPts val="4101"/>
              </a:lnSpc>
            </a:pPr>
            <a:r>
              <a:rPr lang="en-US" sz="3279" spc="-43">
                <a:solidFill>
                  <a:srgbClr val="272525"/>
                </a:solidFill>
                <a:latin typeface="Inter Bold"/>
              </a:rPr>
              <a:t>2</a:t>
            </a:r>
          </a:p>
        </p:txBody>
      </p:sp>
      <p:sp>
        <p:nvSpPr>
          <p:cNvPr name="TextBox 18" id="18"/>
          <p:cNvSpPr txBox="true"/>
          <p:nvPr/>
        </p:nvSpPr>
        <p:spPr>
          <a:xfrm rot="0">
            <a:off x="7990939" y="5224046"/>
            <a:ext cx="3576370"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Feature Transformation</a:t>
            </a:r>
          </a:p>
        </p:txBody>
      </p:sp>
      <p:sp>
        <p:nvSpPr>
          <p:cNvPr name="TextBox 19" id="19"/>
          <p:cNvSpPr txBox="true"/>
          <p:nvPr/>
        </p:nvSpPr>
        <p:spPr>
          <a:xfrm rot="0">
            <a:off x="7990939" y="6165949"/>
            <a:ext cx="4592121"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Converting raw data into meaningful features for analysis.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557016" y="2759737"/>
            <a:ext cx="9818519"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Model Selection and Evaluation</a:t>
            </a:r>
          </a:p>
        </p:txBody>
      </p:sp>
      <p:grpSp>
        <p:nvGrpSpPr>
          <p:cNvPr name="Group 7" id="7"/>
          <p:cNvGrpSpPr/>
          <p:nvPr/>
        </p:nvGrpSpPr>
        <p:grpSpPr>
          <a:xfrm rot="0">
            <a:off x="2542729" y="5044529"/>
            <a:ext cx="13202542" cy="1621334"/>
            <a:chOff x="0" y="0"/>
            <a:chExt cx="17603390" cy="2161778"/>
          </a:xfrm>
        </p:grpSpPr>
        <p:sp>
          <p:nvSpPr>
            <p:cNvPr name="Freeform 8" id="8"/>
            <p:cNvSpPr/>
            <p:nvPr/>
          </p:nvSpPr>
          <p:spPr>
            <a:xfrm flipH="false" flipV="false" rot="0">
              <a:off x="0" y="0"/>
              <a:ext cx="17603344" cy="2161794"/>
            </a:xfrm>
            <a:custGeom>
              <a:avLst/>
              <a:gdLst/>
              <a:ahLst/>
              <a:cxnLst/>
              <a:rect r="r" b="b" t="t" l="l"/>
              <a:pathLst>
                <a:path h="2161794" w="17603344">
                  <a:moveTo>
                    <a:pt x="0" y="172974"/>
                  </a:moveTo>
                  <a:cubicBezTo>
                    <a:pt x="0" y="77470"/>
                    <a:pt x="77851" y="0"/>
                    <a:pt x="173863" y="0"/>
                  </a:cubicBezTo>
                  <a:lnTo>
                    <a:pt x="17429480" y="0"/>
                  </a:lnTo>
                  <a:lnTo>
                    <a:pt x="17429480" y="6350"/>
                  </a:lnTo>
                  <a:lnTo>
                    <a:pt x="17429480" y="0"/>
                  </a:lnTo>
                  <a:cubicBezTo>
                    <a:pt x="17525493" y="0"/>
                    <a:pt x="17603344" y="77470"/>
                    <a:pt x="17603344" y="172974"/>
                  </a:cubicBezTo>
                  <a:lnTo>
                    <a:pt x="17596994" y="172974"/>
                  </a:lnTo>
                  <a:lnTo>
                    <a:pt x="17603344" y="172974"/>
                  </a:lnTo>
                  <a:lnTo>
                    <a:pt x="17603344" y="1988820"/>
                  </a:lnTo>
                  <a:lnTo>
                    <a:pt x="17596994" y="1988820"/>
                  </a:lnTo>
                  <a:lnTo>
                    <a:pt x="17603344" y="1988820"/>
                  </a:lnTo>
                  <a:cubicBezTo>
                    <a:pt x="17603344" y="2084451"/>
                    <a:pt x="17525493" y="2161794"/>
                    <a:pt x="17429480" y="2161794"/>
                  </a:cubicBezTo>
                  <a:lnTo>
                    <a:pt x="17429480" y="2155444"/>
                  </a:lnTo>
                  <a:lnTo>
                    <a:pt x="17429480" y="2161794"/>
                  </a:lnTo>
                  <a:lnTo>
                    <a:pt x="173863" y="2161794"/>
                  </a:lnTo>
                  <a:lnTo>
                    <a:pt x="173863" y="2155444"/>
                  </a:lnTo>
                  <a:lnTo>
                    <a:pt x="173863" y="2161794"/>
                  </a:lnTo>
                  <a:cubicBezTo>
                    <a:pt x="77851" y="2161794"/>
                    <a:pt x="0" y="2084324"/>
                    <a:pt x="0" y="1988820"/>
                  </a:cubicBezTo>
                  <a:lnTo>
                    <a:pt x="0" y="172974"/>
                  </a:lnTo>
                  <a:lnTo>
                    <a:pt x="6350" y="172974"/>
                  </a:lnTo>
                  <a:lnTo>
                    <a:pt x="0" y="172974"/>
                  </a:lnTo>
                  <a:moveTo>
                    <a:pt x="12700" y="172974"/>
                  </a:moveTo>
                  <a:lnTo>
                    <a:pt x="12700" y="1988820"/>
                  </a:lnTo>
                  <a:lnTo>
                    <a:pt x="6350" y="1988820"/>
                  </a:lnTo>
                  <a:lnTo>
                    <a:pt x="12700" y="1988820"/>
                  </a:lnTo>
                  <a:cubicBezTo>
                    <a:pt x="12700" y="2077339"/>
                    <a:pt x="84836" y="2149094"/>
                    <a:pt x="173863" y="2149094"/>
                  </a:cubicBezTo>
                  <a:lnTo>
                    <a:pt x="17429480" y="2149094"/>
                  </a:lnTo>
                  <a:cubicBezTo>
                    <a:pt x="17518507" y="2149094"/>
                    <a:pt x="17590644" y="2077339"/>
                    <a:pt x="17590644" y="1988820"/>
                  </a:cubicBezTo>
                  <a:lnTo>
                    <a:pt x="17590644" y="172974"/>
                  </a:lnTo>
                  <a:cubicBezTo>
                    <a:pt x="17590644" y="84455"/>
                    <a:pt x="17518507" y="12700"/>
                    <a:pt x="17429480" y="12700"/>
                  </a:cubicBezTo>
                  <a:lnTo>
                    <a:pt x="173863" y="12700"/>
                  </a:lnTo>
                  <a:lnTo>
                    <a:pt x="173863" y="6350"/>
                  </a:lnTo>
                  <a:lnTo>
                    <a:pt x="173863" y="12700"/>
                  </a:lnTo>
                  <a:cubicBezTo>
                    <a:pt x="84836" y="12700"/>
                    <a:pt x="12700" y="84455"/>
                    <a:pt x="12700" y="172974"/>
                  </a:cubicBezTo>
                  <a:close/>
                </a:path>
              </a:pathLst>
            </a:custGeom>
            <a:solidFill>
              <a:srgbClr val="000000">
                <a:alpha val="7843"/>
              </a:srgbClr>
            </a:solidFill>
          </p:spPr>
        </p:sp>
      </p:grpSp>
      <p:grpSp>
        <p:nvGrpSpPr>
          <p:cNvPr name="Group 9" id="9"/>
          <p:cNvGrpSpPr/>
          <p:nvPr/>
        </p:nvGrpSpPr>
        <p:grpSpPr>
          <a:xfrm rot="0">
            <a:off x="2557016" y="5058816"/>
            <a:ext cx="13172629" cy="796379"/>
            <a:chOff x="0" y="0"/>
            <a:chExt cx="17563505" cy="1061838"/>
          </a:xfrm>
        </p:grpSpPr>
        <p:sp>
          <p:nvSpPr>
            <p:cNvPr name="Freeform 10" id="10"/>
            <p:cNvSpPr/>
            <p:nvPr/>
          </p:nvSpPr>
          <p:spPr>
            <a:xfrm flipH="false" flipV="false" rot="0">
              <a:off x="0" y="0"/>
              <a:ext cx="17563464" cy="1061847"/>
            </a:xfrm>
            <a:custGeom>
              <a:avLst/>
              <a:gdLst/>
              <a:ahLst/>
              <a:cxnLst/>
              <a:rect r="r" b="b" t="t" l="l"/>
              <a:pathLst>
                <a:path h="1061847" w="17563464">
                  <a:moveTo>
                    <a:pt x="0" y="0"/>
                  </a:moveTo>
                  <a:lnTo>
                    <a:pt x="17563464" y="0"/>
                  </a:lnTo>
                  <a:lnTo>
                    <a:pt x="17563464" y="1061847"/>
                  </a:lnTo>
                  <a:lnTo>
                    <a:pt x="0" y="1061847"/>
                  </a:lnTo>
                  <a:close/>
                </a:path>
              </a:pathLst>
            </a:custGeom>
            <a:solidFill>
              <a:srgbClr val="FFFFFF">
                <a:alpha val="3922"/>
              </a:srgbClr>
            </a:solidFill>
          </p:spPr>
        </p:sp>
      </p:grpSp>
      <p:sp>
        <p:nvSpPr>
          <p:cNvPr name="TextBox 11" id="11"/>
          <p:cNvSpPr txBox="true"/>
          <p:nvPr/>
        </p:nvSpPr>
        <p:spPr>
          <a:xfrm rot="0">
            <a:off x="2927509" y="5204400"/>
            <a:ext cx="3647361"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Regression Models</a:t>
            </a:r>
          </a:p>
        </p:txBody>
      </p:sp>
      <p:sp>
        <p:nvSpPr>
          <p:cNvPr name="TextBox 12" id="12"/>
          <p:cNvSpPr txBox="true"/>
          <p:nvPr/>
        </p:nvSpPr>
        <p:spPr>
          <a:xfrm rot="0">
            <a:off x="7322701" y="5204400"/>
            <a:ext cx="3642599"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Decision Trees</a:t>
            </a:r>
          </a:p>
        </p:txBody>
      </p:sp>
      <p:sp>
        <p:nvSpPr>
          <p:cNvPr name="TextBox 13" id="13"/>
          <p:cNvSpPr txBox="true"/>
          <p:nvPr/>
        </p:nvSpPr>
        <p:spPr>
          <a:xfrm rot="0">
            <a:off x="11713131" y="5204400"/>
            <a:ext cx="3647361"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Ensemble Methods</a:t>
            </a:r>
          </a:p>
        </p:txBody>
      </p:sp>
      <p:grpSp>
        <p:nvGrpSpPr>
          <p:cNvPr name="Group 14" id="14"/>
          <p:cNvGrpSpPr/>
          <p:nvPr/>
        </p:nvGrpSpPr>
        <p:grpSpPr>
          <a:xfrm rot="0">
            <a:off x="2557016" y="5855196"/>
            <a:ext cx="13172629" cy="796379"/>
            <a:chOff x="0" y="0"/>
            <a:chExt cx="17563505" cy="1061838"/>
          </a:xfrm>
        </p:grpSpPr>
        <p:sp>
          <p:nvSpPr>
            <p:cNvPr name="Freeform 15" id="15"/>
            <p:cNvSpPr/>
            <p:nvPr/>
          </p:nvSpPr>
          <p:spPr>
            <a:xfrm flipH="false" flipV="false" rot="0">
              <a:off x="0" y="0"/>
              <a:ext cx="17563464" cy="1061847"/>
            </a:xfrm>
            <a:custGeom>
              <a:avLst/>
              <a:gdLst/>
              <a:ahLst/>
              <a:cxnLst/>
              <a:rect r="r" b="b" t="t" l="l"/>
              <a:pathLst>
                <a:path h="1061847" w="17563464">
                  <a:moveTo>
                    <a:pt x="0" y="0"/>
                  </a:moveTo>
                  <a:lnTo>
                    <a:pt x="17563464" y="0"/>
                  </a:lnTo>
                  <a:lnTo>
                    <a:pt x="17563464" y="1061847"/>
                  </a:lnTo>
                  <a:lnTo>
                    <a:pt x="0" y="1061847"/>
                  </a:lnTo>
                  <a:close/>
                </a:path>
              </a:pathLst>
            </a:custGeom>
            <a:solidFill>
              <a:srgbClr val="000000">
                <a:alpha val="3922"/>
              </a:srgbClr>
            </a:solidFill>
          </p:spPr>
        </p:sp>
      </p:grpSp>
      <p:sp>
        <p:nvSpPr>
          <p:cNvPr name="TextBox 16" id="16"/>
          <p:cNvSpPr txBox="true"/>
          <p:nvPr/>
        </p:nvSpPr>
        <p:spPr>
          <a:xfrm rot="0">
            <a:off x="2927509" y="6000780"/>
            <a:ext cx="3647361"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Support Vector Machines</a:t>
            </a:r>
          </a:p>
        </p:txBody>
      </p:sp>
      <p:sp>
        <p:nvSpPr>
          <p:cNvPr name="TextBox 17" id="17"/>
          <p:cNvSpPr txBox="true"/>
          <p:nvPr/>
        </p:nvSpPr>
        <p:spPr>
          <a:xfrm rot="0">
            <a:off x="7322701" y="6000780"/>
            <a:ext cx="3642599"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Neural Networks</a:t>
            </a:r>
          </a:p>
        </p:txBody>
      </p:sp>
      <p:sp>
        <p:nvSpPr>
          <p:cNvPr name="TextBox 18" id="18"/>
          <p:cNvSpPr txBox="true"/>
          <p:nvPr/>
        </p:nvSpPr>
        <p:spPr>
          <a:xfrm rot="0">
            <a:off x="11713131" y="6000780"/>
            <a:ext cx="3647361"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Performance Comparison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84706"/>
              </a:srgbClr>
            </a:solidFill>
          </p:spPr>
        </p:sp>
      </p:grpSp>
      <p:sp>
        <p:nvSpPr>
          <p:cNvPr name="TextBox 9" id="9"/>
          <p:cNvSpPr txBox="true"/>
          <p:nvPr/>
        </p:nvSpPr>
        <p:spPr>
          <a:xfrm rot="0">
            <a:off x="2542728" y="2855621"/>
            <a:ext cx="10465475"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Results and Performance Metrics</a:t>
            </a:r>
          </a:p>
        </p:txBody>
      </p:sp>
      <p:grpSp>
        <p:nvGrpSpPr>
          <p:cNvPr name="Group 10" id="10"/>
          <p:cNvGrpSpPr/>
          <p:nvPr/>
        </p:nvGrpSpPr>
        <p:grpSpPr>
          <a:xfrm rot="0">
            <a:off x="2542728" y="5086975"/>
            <a:ext cx="6467177" cy="2073027"/>
            <a:chOff x="0" y="0"/>
            <a:chExt cx="8622903" cy="2764037"/>
          </a:xfrm>
        </p:grpSpPr>
        <p:sp>
          <p:nvSpPr>
            <p:cNvPr name="Freeform 11" id="11"/>
            <p:cNvSpPr/>
            <p:nvPr/>
          </p:nvSpPr>
          <p:spPr>
            <a:xfrm flipH="false" flipV="false" rot="0">
              <a:off x="6350" y="6350"/>
              <a:ext cx="8610219" cy="2751328"/>
            </a:xfrm>
            <a:custGeom>
              <a:avLst/>
              <a:gdLst/>
              <a:ahLst/>
              <a:cxnLst/>
              <a:rect r="r" b="b" t="t" l="l"/>
              <a:pathLst>
                <a:path h="2751328" w="8610219">
                  <a:moveTo>
                    <a:pt x="0" y="166624"/>
                  </a:moveTo>
                  <a:cubicBezTo>
                    <a:pt x="0" y="74549"/>
                    <a:pt x="74803" y="0"/>
                    <a:pt x="167132" y="0"/>
                  </a:cubicBezTo>
                  <a:lnTo>
                    <a:pt x="8443087" y="0"/>
                  </a:lnTo>
                  <a:cubicBezTo>
                    <a:pt x="8535416" y="0"/>
                    <a:pt x="8610219" y="74549"/>
                    <a:pt x="8610219" y="166624"/>
                  </a:cubicBezTo>
                  <a:lnTo>
                    <a:pt x="8610219" y="2584704"/>
                  </a:lnTo>
                  <a:cubicBezTo>
                    <a:pt x="8610219" y="2676779"/>
                    <a:pt x="8535416" y="2751328"/>
                    <a:pt x="8443087" y="2751328"/>
                  </a:cubicBezTo>
                  <a:lnTo>
                    <a:pt x="167132" y="2751328"/>
                  </a:lnTo>
                  <a:cubicBezTo>
                    <a:pt x="74803" y="2751328"/>
                    <a:pt x="0" y="2676779"/>
                    <a:pt x="0" y="2584704"/>
                  </a:cubicBezTo>
                  <a:close/>
                </a:path>
              </a:pathLst>
            </a:custGeom>
            <a:solidFill>
              <a:srgbClr val="DADBF1"/>
            </a:solidFill>
          </p:spPr>
        </p:sp>
        <p:sp>
          <p:nvSpPr>
            <p:cNvPr name="Freeform 12" id="12"/>
            <p:cNvSpPr/>
            <p:nvPr/>
          </p:nvSpPr>
          <p:spPr>
            <a:xfrm flipH="false" flipV="false" rot="0">
              <a:off x="0" y="0"/>
              <a:ext cx="8622919" cy="2764028"/>
            </a:xfrm>
            <a:custGeom>
              <a:avLst/>
              <a:gdLst/>
              <a:ahLst/>
              <a:cxnLst/>
              <a:rect r="r" b="b" t="t" l="l"/>
              <a:pathLst>
                <a:path h="2764028" w="8622919">
                  <a:moveTo>
                    <a:pt x="0" y="172974"/>
                  </a:moveTo>
                  <a:cubicBezTo>
                    <a:pt x="0" y="77470"/>
                    <a:pt x="77724" y="0"/>
                    <a:pt x="173482" y="0"/>
                  </a:cubicBezTo>
                  <a:lnTo>
                    <a:pt x="8449437" y="0"/>
                  </a:lnTo>
                  <a:lnTo>
                    <a:pt x="8449437" y="6350"/>
                  </a:lnTo>
                  <a:lnTo>
                    <a:pt x="8449437" y="0"/>
                  </a:lnTo>
                  <a:cubicBezTo>
                    <a:pt x="8545195" y="0"/>
                    <a:pt x="8622919" y="77470"/>
                    <a:pt x="8622919" y="172974"/>
                  </a:cubicBezTo>
                  <a:lnTo>
                    <a:pt x="8616569" y="172974"/>
                  </a:lnTo>
                  <a:lnTo>
                    <a:pt x="8622919" y="172974"/>
                  </a:lnTo>
                  <a:lnTo>
                    <a:pt x="8622919" y="2591054"/>
                  </a:lnTo>
                  <a:lnTo>
                    <a:pt x="8616569" y="2591054"/>
                  </a:lnTo>
                  <a:lnTo>
                    <a:pt x="8622919" y="2591054"/>
                  </a:lnTo>
                  <a:cubicBezTo>
                    <a:pt x="8622919" y="2686558"/>
                    <a:pt x="8545195" y="2764028"/>
                    <a:pt x="8449437" y="2764028"/>
                  </a:cubicBezTo>
                  <a:lnTo>
                    <a:pt x="8449437" y="2757678"/>
                  </a:lnTo>
                  <a:lnTo>
                    <a:pt x="8449437" y="2764028"/>
                  </a:lnTo>
                  <a:lnTo>
                    <a:pt x="173482" y="2764028"/>
                  </a:lnTo>
                  <a:lnTo>
                    <a:pt x="173482" y="2757678"/>
                  </a:lnTo>
                  <a:lnTo>
                    <a:pt x="173482" y="2764028"/>
                  </a:lnTo>
                  <a:cubicBezTo>
                    <a:pt x="77724" y="2764028"/>
                    <a:pt x="0" y="2686558"/>
                    <a:pt x="0" y="2591054"/>
                  </a:cubicBezTo>
                  <a:lnTo>
                    <a:pt x="0" y="172974"/>
                  </a:lnTo>
                  <a:lnTo>
                    <a:pt x="6350" y="172974"/>
                  </a:lnTo>
                  <a:lnTo>
                    <a:pt x="0" y="172974"/>
                  </a:lnTo>
                  <a:moveTo>
                    <a:pt x="12700" y="172974"/>
                  </a:moveTo>
                  <a:lnTo>
                    <a:pt x="12700" y="2591054"/>
                  </a:lnTo>
                  <a:lnTo>
                    <a:pt x="6350" y="2591054"/>
                  </a:lnTo>
                  <a:lnTo>
                    <a:pt x="12700" y="2591054"/>
                  </a:lnTo>
                  <a:cubicBezTo>
                    <a:pt x="12700" y="2679573"/>
                    <a:pt x="84709" y="2751328"/>
                    <a:pt x="173482" y="2751328"/>
                  </a:cubicBezTo>
                  <a:lnTo>
                    <a:pt x="8449437" y="2751328"/>
                  </a:lnTo>
                  <a:cubicBezTo>
                    <a:pt x="8538337" y="2751328"/>
                    <a:pt x="8610219" y="2679573"/>
                    <a:pt x="8610219" y="2591054"/>
                  </a:cubicBezTo>
                  <a:lnTo>
                    <a:pt x="8610219" y="172974"/>
                  </a:lnTo>
                  <a:cubicBezTo>
                    <a:pt x="8610219" y="84455"/>
                    <a:pt x="8538210" y="12700"/>
                    <a:pt x="8449437" y="12700"/>
                  </a:cubicBezTo>
                  <a:lnTo>
                    <a:pt x="173482" y="12700"/>
                  </a:lnTo>
                  <a:lnTo>
                    <a:pt x="173482" y="6350"/>
                  </a:lnTo>
                  <a:lnTo>
                    <a:pt x="173482" y="12700"/>
                  </a:lnTo>
                  <a:cubicBezTo>
                    <a:pt x="84709" y="12700"/>
                    <a:pt x="12700" y="84455"/>
                    <a:pt x="12700" y="172974"/>
                  </a:cubicBezTo>
                  <a:close/>
                </a:path>
              </a:pathLst>
            </a:custGeom>
            <a:solidFill>
              <a:srgbClr val="C0C1D7"/>
            </a:solidFill>
          </p:spPr>
        </p:sp>
      </p:grpSp>
      <p:sp>
        <p:nvSpPr>
          <p:cNvPr name="TextBox 13" id="13"/>
          <p:cNvSpPr txBox="true"/>
          <p:nvPr/>
        </p:nvSpPr>
        <p:spPr>
          <a:xfrm rot="0">
            <a:off x="2926169" y="5067925"/>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Accuracy Analysis</a:t>
            </a:r>
          </a:p>
        </p:txBody>
      </p:sp>
      <p:sp>
        <p:nvSpPr>
          <p:cNvPr name="TextBox 14" id="14"/>
          <p:cNvSpPr txBox="true"/>
          <p:nvPr/>
        </p:nvSpPr>
        <p:spPr>
          <a:xfrm rot="0">
            <a:off x="2926169" y="5611296"/>
            <a:ext cx="5700296"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Evaluating model precision and recall, and F1 scores.</a:t>
            </a:r>
          </a:p>
        </p:txBody>
      </p:sp>
      <p:grpSp>
        <p:nvGrpSpPr>
          <p:cNvPr name="Group 15" id="15"/>
          <p:cNvGrpSpPr/>
          <p:nvPr/>
        </p:nvGrpSpPr>
        <p:grpSpPr>
          <a:xfrm rot="0">
            <a:off x="9661535" y="5086975"/>
            <a:ext cx="6467178" cy="2073027"/>
            <a:chOff x="0" y="0"/>
            <a:chExt cx="8622903" cy="2764037"/>
          </a:xfrm>
        </p:grpSpPr>
        <p:sp>
          <p:nvSpPr>
            <p:cNvPr name="Freeform 16" id="16"/>
            <p:cNvSpPr/>
            <p:nvPr/>
          </p:nvSpPr>
          <p:spPr>
            <a:xfrm flipH="false" flipV="false" rot="0">
              <a:off x="6350" y="6350"/>
              <a:ext cx="8610219" cy="2751328"/>
            </a:xfrm>
            <a:custGeom>
              <a:avLst/>
              <a:gdLst/>
              <a:ahLst/>
              <a:cxnLst/>
              <a:rect r="r" b="b" t="t" l="l"/>
              <a:pathLst>
                <a:path h="2751328" w="8610219">
                  <a:moveTo>
                    <a:pt x="0" y="166624"/>
                  </a:moveTo>
                  <a:cubicBezTo>
                    <a:pt x="0" y="74549"/>
                    <a:pt x="74803" y="0"/>
                    <a:pt x="167132" y="0"/>
                  </a:cubicBezTo>
                  <a:lnTo>
                    <a:pt x="8443087" y="0"/>
                  </a:lnTo>
                  <a:cubicBezTo>
                    <a:pt x="8535416" y="0"/>
                    <a:pt x="8610219" y="74549"/>
                    <a:pt x="8610219" y="166624"/>
                  </a:cubicBezTo>
                  <a:lnTo>
                    <a:pt x="8610219" y="2584704"/>
                  </a:lnTo>
                  <a:cubicBezTo>
                    <a:pt x="8610219" y="2676779"/>
                    <a:pt x="8535416" y="2751328"/>
                    <a:pt x="8443087" y="2751328"/>
                  </a:cubicBezTo>
                  <a:lnTo>
                    <a:pt x="167132" y="2751328"/>
                  </a:lnTo>
                  <a:cubicBezTo>
                    <a:pt x="74803" y="2751328"/>
                    <a:pt x="0" y="2676779"/>
                    <a:pt x="0" y="2584704"/>
                  </a:cubicBezTo>
                  <a:close/>
                </a:path>
              </a:pathLst>
            </a:custGeom>
            <a:solidFill>
              <a:srgbClr val="DADBF1"/>
            </a:solidFill>
          </p:spPr>
        </p:sp>
        <p:sp>
          <p:nvSpPr>
            <p:cNvPr name="Freeform 17" id="17"/>
            <p:cNvSpPr/>
            <p:nvPr/>
          </p:nvSpPr>
          <p:spPr>
            <a:xfrm flipH="false" flipV="false" rot="0">
              <a:off x="0" y="0"/>
              <a:ext cx="8622919" cy="2764028"/>
            </a:xfrm>
            <a:custGeom>
              <a:avLst/>
              <a:gdLst/>
              <a:ahLst/>
              <a:cxnLst/>
              <a:rect r="r" b="b" t="t" l="l"/>
              <a:pathLst>
                <a:path h="2764028" w="8622919">
                  <a:moveTo>
                    <a:pt x="0" y="172974"/>
                  </a:moveTo>
                  <a:cubicBezTo>
                    <a:pt x="0" y="77470"/>
                    <a:pt x="77724" y="0"/>
                    <a:pt x="173482" y="0"/>
                  </a:cubicBezTo>
                  <a:lnTo>
                    <a:pt x="8449437" y="0"/>
                  </a:lnTo>
                  <a:lnTo>
                    <a:pt x="8449437" y="6350"/>
                  </a:lnTo>
                  <a:lnTo>
                    <a:pt x="8449437" y="0"/>
                  </a:lnTo>
                  <a:cubicBezTo>
                    <a:pt x="8545195" y="0"/>
                    <a:pt x="8622919" y="77470"/>
                    <a:pt x="8622919" y="172974"/>
                  </a:cubicBezTo>
                  <a:lnTo>
                    <a:pt x="8616569" y="172974"/>
                  </a:lnTo>
                  <a:lnTo>
                    <a:pt x="8622919" y="172974"/>
                  </a:lnTo>
                  <a:lnTo>
                    <a:pt x="8622919" y="2591054"/>
                  </a:lnTo>
                  <a:lnTo>
                    <a:pt x="8616569" y="2591054"/>
                  </a:lnTo>
                  <a:lnTo>
                    <a:pt x="8622919" y="2591054"/>
                  </a:lnTo>
                  <a:cubicBezTo>
                    <a:pt x="8622919" y="2686558"/>
                    <a:pt x="8545195" y="2764028"/>
                    <a:pt x="8449437" y="2764028"/>
                  </a:cubicBezTo>
                  <a:lnTo>
                    <a:pt x="8449437" y="2757678"/>
                  </a:lnTo>
                  <a:lnTo>
                    <a:pt x="8449437" y="2764028"/>
                  </a:lnTo>
                  <a:lnTo>
                    <a:pt x="173482" y="2764028"/>
                  </a:lnTo>
                  <a:lnTo>
                    <a:pt x="173482" y="2757678"/>
                  </a:lnTo>
                  <a:lnTo>
                    <a:pt x="173482" y="2764028"/>
                  </a:lnTo>
                  <a:cubicBezTo>
                    <a:pt x="77724" y="2764028"/>
                    <a:pt x="0" y="2686558"/>
                    <a:pt x="0" y="2591054"/>
                  </a:cubicBezTo>
                  <a:lnTo>
                    <a:pt x="0" y="172974"/>
                  </a:lnTo>
                  <a:lnTo>
                    <a:pt x="6350" y="172974"/>
                  </a:lnTo>
                  <a:lnTo>
                    <a:pt x="0" y="172974"/>
                  </a:lnTo>
                  <a:moveTo>
                    <a:pt x="12700" y="172974"/>
                  </a:moveTo>
                  <a:lnTo>
                    <a:pt x="12700" y="2591054"/>
                  </a:lnTo>
                  <a:lnTo>
                    <a:pt x="6350" y="2591054"/>
                  </a:lnTo>
                  <a:lnTo>
                    <a:pt x="12700" y="2591054"/>
                  </a:lnTo>
                  <a:cubicBezTo>
                    <a:pt x="12700" y="2679573"/>
                    <a:pt x="84709" y="2751328"/>
                    <a:pt x="173482" y="2751328"/>
                  </a:cubicBezTo>
                  <a:lnTo>
                    <a:pt x="8449437" y="2751328"/>
                  </a:lnTo>
                  <a:cubicBezTo>
                    <a:pt x="8538337" y="2751328"/>
                    <a:pt x="8610219" y="2679573"/>
                    <a:pt x="8610219" y="2591054"/>
                  </a:cubicBezTo>
                  <a:lnTo>
                    <a:pt x="8610219" y="172974"/>
                  </a:lnTo>
                  <a:cubicBezTo>
                    <a:pt x="8610219" y="84455"/>
                    <a:pt x="8538210" y="12700"/>
                    <a:pt x="8449437" y="12700"/>
                  </a:cubicBezTo>
                  <a:lnTo>
                    <a:pt x="173482" y="12700"/>
                  </a:lnTo>
                  <a:lnTo>
                    <a:pt x="173482" y="6350"/>
                  </a:lnTo>
                  <a:lnTo>
                    <a:pt x="173482" y="12700"/>
                  </a:lnTo>
                  <a:cubicBezTo>
                    <a:pt x="84709" y="12700"/>
                    <a:pt x="12700" y="84455"/>
                    <a:pt x="12700" y="172974"/>
                  </a:cubicBezTo>
                  <a:close/>
                </a:path>
              </a:pathLst>
            </a:custGeom>
            <a:solidFill>
              <a:srgbClr val="C0C1D7"/>
            </a:solidFill>
          </p:spPr>
        </p:sp>
      </p:grpSp>
      <p:sp>
        <p:nvSpPr>
          <p:cNvPr name="TextBox 18" id="18"/>
          <p:cNvSpPr txBox="true"/>
          <p:nvPr/>
        </p:nvSpPr>
        <p:spPr>
          <a:xfrm rot="0">
            <a:off x="9661535" y="5067925"/>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Error Metrics</a:t>
            </a:r>
          </a:p>
        </p:txBody>
      </p:sp>
      <p:sp>
        <p:nvSpPr>
          <p:cNvPr name="TextBox 19" id="19"/>
          <p:cNvSpPr txBox="true"/>
          <p:nvPr/>
        </p:nvSpPr>
        <p:spPr>
          <a:xfrm rot="0">
            <a:off x="9661535" y="5611296"/>
            <a:ext cx="5700296"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Assessing mean absolute error and root mean squared error.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4572000" cy="10287000"/>
          </a:xfrm>
          <a:custGeom>
            <a:avLst/>
            <a:gdLst/>
            <a:ahLst/>
            <a:cxnLst/>
            <a:rect r="r" b="b" t="t" l="l"/>
            <a:pathLst>
              <a:path h="10287000" w="4572000">
                <a:moveTo>
                  <a:pt x="0" y="0"/>
                </a:moveTo>
                <a:lnTo>
                  <a:pt x="4572000" y="0"/>
                </a:lnTo>
                <a:lnTo>
                  <a:pt x="4572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5613499" y="1491912"/>
            <a:ext cx="8484424"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Challenges and Limitations</a:t>
            </a:r>
          </a:p>
        </p:txBody>
      </p:sp>
      <p:sp>
        <p:nvSpPr>
          <p:cNvPr name="Freeform 8" id="8" descr="preencoded.png"/>
          <p:cNvSpPr/>
          <p:nvPr/>
        </p:nvSpPr>
        <p:spPr>
          <a:xfrm flipH="false" flipV="false" rot="0">
            <a:off x="5613499" y="3563839"/>
            <a:ext cx="1388715" cy="2221855"/>
          </a:xfrm>
          <a:custGeom>
            <a:avLst/>
            <a:gdLst/>
            <a:ahLst/>
            <a:cxnLst/>
            <a:rect r="r" b="b" t="t" l="l"/>
            <a:pathLst>
              <a:path h="2221855" w="1388715">
                <a:moveTo>
                  <a:pt x="0" y="0"/>
                </a:moveTo>
                <a:lnTo>
                  <a:pt x="1388715" y="0"/>
                </a:lnTo>
                <a:lnTo>
                  <a:pt x="1388715" y="2221855"/>
                </a:lnTo>
                <a:lnTo>
                  <a:pt x="0" y="2221855"/>
                </a:lnTo>
                <a:lnTo>
                  <a:pt x="0" y="0"/>
                </a:lnTo>
                <a:close/>
              </a:path>
            </a:pathLst>
          </a:custGeom>
          <a:blipFill>
            <a:blip r:embed="rId4"/>
            <a:stretch>
              <a:fillRect l="-126" t="0" r="-126" b="0"/>
            </a:stretch>
          </a:blipFill>
        </p:spPr>
      </p:sp>
      <p:sp>
        <p:nvSpPr>
          <p:cNvPr name="TextBox 9" id="9"/>
          <p:cNvSpPr txBox="true"/>
          <p:nvPr/>
        </p:nvSpPr>
        <p:spPr>
          <a:xfrm rot="0">
            <a:off x="7510225" y="3868221"/>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Data Variety</a:t>
            </a:r>
          </a:p>
        </p:txBody>
      </p:sp>
      <p:sp>
        <p:nvSpPr>
          <p:cNvPr name="TextBox 10" id="10"/>
          <p:cNvSpPr txBox="true"/>
          <p:nvPr/>
        </p:nvSpPr>
        <p:spPr>
          <a:xfrm rot="0">
            <a:off x="7510225" y="4411592"/>
            <a:ext cx="9644836"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Dealing with data inconsistencies and quality issues.</a:t>
            </a:r>
          </a:p>
        </p:txBody>
      </p:sp>
      <p:sp>
        <p:nvSpPr>
          <p:cNvPr name="Freeform 11" id="11" descr="preencoded.png"/>
          <p:cNvSpPr/>
          <p:nvPr/>
        </p:nvSpPr>
        <p:spPr>
          <a:xfrm flipH="false" flipV="false" rot="0">
            <a:off x="5613499" y="5785694"/>
            <a:ext cx="1388715" cy="2221855"/>
          </a:xfrm>
          <a:custGeom>
            <a:avLst/>
            <a:gdLst/>
            <a:ahLst/>
            <a:cxnLst/>
            <a:rect r="r" b="b" t="t" l="l"/>
            <a:pathLst>
              <a:path h="2221855" w="1388715">
                <a:moveTo>
                  <a:pt x="0" y="0"/>
                </a:moveTo>
                <a:lnTo>
                  <a:pt x="1388715" y="0"/>
                </a:lnTo>
                <a:lnTo>
                  <a:pt x="1388715" y="2221855"/>
                </a:lnTo>
                <a:lnTo>
                  <a:pt x="0" y="2221855"/>
                </a:lnTo>
                <a:lnTo>
                  <a:pt x="0" y="0"/>
                </a:lnTo>
                <a:close/>
              </a:path>
            </a:pathLst>
          </a:custGeom>
          <a:blipFill>
            <a:blip r:embed="rId5"/>
            <a:stretch>
              <a:fillRect l="-126" t="0" r="-126" b="0"/>
            </a:stretch>
          </a:blipFill>
        </p:spPr>
      </p:sp>
      <p:sp>
        <p:nvSpPr>
          <p:cNvPr name="TextBox 12" id="12"/>
          <p:cNvSpPr txBox="true"/>
          <p:nvPr/>
        </p:nvSpPr>
        <p:spPr>
          <a:xfrm rot="0">
            <a:off x="7510225" y="6090076"/>
            <a:ext cx="3324701"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Algorithm Complexity</a:t>
            </a:r>
          </a:p>
        </p:txBody>
      </p:sp>
      <p:sp>
        <p:nvSpPr>
          <p:cNvPr name="TextBox 13" id="13"/>
          <p:cNvSpPr txBox="true"/>
          <p:nvPr/>
        </p:nvSpPr>
        <p:spPr>
          <a:xfrm rot="0">
            <a:off x="7510225" y="7156519"/>
            <a:ext cx="9644836"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Addressing the impact of complex models on interpretability.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638931" y="2853809"/>
            <a:ext cx="13010138" cy="1673066"/>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Future Enhancements and Potential Applications</a:t>
            </a:r>
          </a:p>
        </p:txBody>
      </p:sp>
      <p:sp>
        <p:nvSpPr>
          <p:cNvPr name="Freeform 7" id="7" descr="preencoded.png"/>
          <p:cNvSpPr/>
          <p:nvPr/>
        </p:nvSpPr>
        <p:spPr>
          <a:xfrm flipH="false" flipV="false" rot="0">
            <a:off x="2547491" y="5128022"/>
            <a:ext cx="555426" cy="555426"/>
          </a:xfrm>
          <a:custGeom>
            <a:avLst/>
            <a:gdLst/>
            <a:ahLst/>
            <a:cxnLst/>
            <a:rect r="r" b="b" t="t" l="l"/>
            <a:pathLst>
              <a:path h="555426" w="555426">
                <a:moveTo>
                  <a:pt x="0" y="0"/>
                </a:moveTo>
                <a:lnTo>
                  <a:pt x="555427" y="0"/>
                </a:lnTo>
                <a:lnTo>
                  <a:pt x="555427" y="555427"/>
                </a:lnTo>
                <a:lnTo>
                  <a:pt x="0" y="555427"/>
                </a:lnTo>
                <a:lnTo>
                  <a:pt x="0" y="0"/>
                </a:lnTo>
                <a:close/>
              </a:path>
            </a:pathLst>
          </a:custGeom>
          <a:blipFill>
            <a:blip r:embed="rId3"/>
            <a:stretch>
              <a:fillRect l="0" t="0" r="0" b="0"/>
            </a:stretch>
          </a:blipFill>
        </p:spPr>
      </p:sp>
      <p:sp>
        <p:nvSpPr>
          <p:cNvPr name="TextBox 8" id="8"/>
          <p:cNvSpPr txBox="true"/>
          <p:nvPr/>
        </p:nvSpPr>
        <p:spPr>
          <a:xfrm rot="0">
            <a:off x="2638931" y="5987831"/>
            <a:ext cx="3895010"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Continuous Improvement</a:t>
            </a:r>
          </a:p>
        </p:txBody>
      </p:sp>
      <p:sp>
        <p:nvSpPr>
          <p:cNvPr name="TextBox 9" id="9"/>
          <p:cNvSpPr txBox="true"/>
          <p:nvPr/>
        </p:nvSpPr>
        <p:spPr>
          <a:xfrm rot="0">
            <a:off x="2638931" y="6929736"/>
            <a:ext cx="6205270"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Exploring advanced algorithms and real-time data integration.</a:t>
            </a:r>
          </a:p>
        </p:txBody>
      </p:sp>
      <p:sp>
        <p:nvSpPr>
          <p:cNvPr name="Freeform 10" id="10" descr="preencoded.png"/>
          <p:cNvSpPr/>
          <p:nvPr/>
        </p:nvSpPr>
        <p:spPr>
          <a:xfrm flipH="false" flipV="false" rot="0">
            <a:off x="9352210" y="5128022"/>
            <a:ext cx="555426" cy="555426"/>
          </a:xfrm>
          <a:custGeom>
            <a:avLst/>
            <a:gdLst/>
            <a:ahLst/>
            <a:cxnLst/>
            <a:rect r="r" b="b" t="t" l="l"/>
            <a:pathLst>
              <a:path h="555426" w="555426">
                <a:moveTo>
                  <a:pt x="0" y="0"/>
                </a:moveTo>
                <a:lnTo>
                  <a:pt x="555426" y="0"/>
                </a:lnTo>
                <a:lnTo>
                  <a:pt x="555426" y="555427"/>
                </a:lnTo>
                <a:lnTo>
                  <a:pt x="0" y="555427"/>
                </a:lnTo>
                <a:lnTo>
                  <a:pt x="0" y="0"/>
                </a:lnTo>
                <a:close/>
              </a:path>
            </a:pathLst>
          </a:custGeom>
          <a:blipFill>
            <a:blip r:embed="rId4"/>
            <a:stretch>
              <a:fillRect l="0" t="0" r="0" b="0"/>
            </a:stretch>
          </a:blipFill>
        </p:spPr>
      </p:sp>
      <p:sp>
        <p:nvSpPr>
          <p:cNvPr name="TextBox 11" id="11"/>
          <p:cNvSpPr txBox="true"/>
          <p:nvPr/>
        </p:nvSpPr>
        <p:spPr>
          <a:xfrm rot="0">
            <a:off x="9443650" y="5987831"/>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Global Reach</a:t>
            </a:r>
          </a:p>
        </p:txBody>
      </p:sp>
      <p:sp>
        <p:nvSpPr>
          <p:cNvPr name="TextBox 12" id="12"/>
          <p:cNvSpPr txBox="true"/>
          <p:nvPr/>
        </p:nvSpPr>
        <p:spPr>
          <a:xfrm rot="0">
            <a:off x="9443650" y="6531204"/>
            <a:ext cx="6205419" cy="873264"/>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Expanding predictions to international car markets and diverse vehicle types.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3716000" y="0"/>
            <a:ext cx="4572000" cy="10287000"/>
          </a:xfrm>
          <a:custGeom>
            <a:avLst/>
            <a:gdLst/>
            <a:ahLst/>
            <a:cxnLst/>
            <a:rect r="r" b="b" t="t" l="l"/>
            <a:pathLst>
              <a:path h="10287000" w="4572000">
                <a:moveTo>
                  <a:pt x="0" y="0"/>
                </a:moveTo>
                <a:lnTo>
                  <a:pt x="4572000" y="0"/>
                </a:lnTo>
                <a:lnTo>
                  <a:pt x="4572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132939" y="1840290"/>
            <a:ext cx="6760845" cy="805101"/>
          </a:xfrm>
          <a:prstGeom prst="rect">
            <a:avLst/>
          </a:prstGeom>
        </p:spPr>
        <p:txBody>
          <a:bodyPr anchor="t" rtlCol="false" tIns="0" lIns="0" bIns="0" rIns="0">
            <a:spAutoFit/>
          </a:bodyPr>
          <a:lstStyle/>
          <a:p>
            <a:pPr algn="l">
              <a:lnSpc>
                <a:spcPts val="6834"/>
              </a:lnSpc>
            </a:pPr>
            <a:r>
              <a:rPr lang="en-US" sz="5467" spc="-163">
                <a:solidFill>
                  <a:srgbClr val="000000"/>
                </a:solidFill>
                <a:latin typeface="Inter Bold"/>
              </a:rPr>
              <a:t>Conclusion</a:t>
            </a:r>
          </a:p>
        </p:txBody>
      </p:sp>
      <p:grpSp>
        <p:nvGrpSpPr>
          <p:cNvPr name="Group 8" id="8"/>
          <p:cNvGrpSpPr/>
          <p:nvPr/>
        </p:nvGrpSpPr>
        <p:grpSpPr>
          <a:xfrm rot="0">
            <a:off x="1430388" y="3107680"/>
            <a:ext cx="55513" cy="5356026"/>
            <a:chOff x="0" y="0"/>
            <a:chExt cx="74017" cy="7141368"/>
          </a:xfrm>
        </p:grpSpPr>
        <p:sp>
          <p:nvSpPr>
            <p:cNvPr name="Freeform 9" id="9"/>
            <p:cNvSpPr/>
            <p:nvPr/>
          </p:nvSpPr>
          <p:spPr>
            <a:xfrm flipH="false" flipV="false" rot="0">
              <a:off x="0" y="0"/>
              <a:ext cx="74041" cy="7141337"/>
            </a:xfrm>
            <a:custGeom>
              <a:avLst/>
              <a:gdLst/>
              <a:ahLst/>
              <a:cxnLst/>
              <a:rect r="r" b="b" t="t" l="l"/>
              <a:pathLst>
                <a:path h="7141337" w="74041">
                  <a:moveTo>
                    <a:pt x="0" y="36957"/>
                  </a:moveTo>
                  <a:cubicBezTo>
                    <a:pt x="0" y="16510"/>
                    <a:pt x="16510" y="0"/>
                    <a:pt x="36957" y="0"/>
                  </a:cubicBezTo>
                  <a:cubicBezTo>
                    <a:pt x="57404" y="0"/>
                    <a:pt x="74041" y="16510"/>
                    <a:pt x="74041" y="36957"/>
                  </a:cubicBezTo>
                  <a:lnTo>
                    <a:pt x="74041" y="7104380"/>
                  </a:lnTo>
                  <a:cubicBezTo>
                    <a:pt x="74041" y="7124827"/>
                    <a:pt x="57531" y="7141337"/>
                    <a:pt x="37084" y="7141337"/>
                  </a:cubicBezTo>
                  <a:cubicBezTo>
                    <a:pt x="16637" y="7141337"/>
                    <a:pt x="0" y="7124827"/>
                    <a:pt x="0" y="7104380"/>
                  </a:cubicBezTo>
                  <a:close/>
                </a:path>
              </a:pathLst>
            </a:custGeom>
            <a:solidFill>
              <a:srgbClr val="C0C1D7"/>
            </a:solidFill>
          </p:spPr>
        </p:sp>
      </p:grpSp>
      <p:grpSp>
        <p:nvGrpSpPr>
          <p:cNvPr name="Group 10" id="10"/>
          <p:cNvGrpSpPr/>
          <p:nvPr/>
        </p:nvGrpSpPr>
        <p:grpSpPr>
          <a:xfrm rot="0">
            <a:off x="1770534" y="3609305"/>
            <a:ext cx="971996" cy="55512"/>
            <a:chOff x="0" y="0"/>
            <a:chExt cx="1295995" cy="74017"/>
          </a:xfrm>
        </p:grpSpPr>
        <p:sp>
          <p:nvSpPr>
            <p:cNvPr name="Freeform 11" id="11"/>
            <p:cNvSpPr/>
            <p:nvPr/>
          </p:nvSpPr>
          <p:spPr>
            <a:xfrm flipH="false" flipV="false" rot="0">
              <a:off x="0" y="0"/>
              <a:ext cx="1295908" cy="74041"/>
            </a:xfrm>
            <a:custGeom>
              <a:avLst/>
              <a:gdLst/>
              <a:ahLst/>
              <a:cxnLst/>
              <a:rect r="r" b="b" t="t" l="l"/>
              <a:pathLst>
                <a:path h="74041" w="1295908">
                  <a:moveTo>
                    <a:pt x="0" y="36957"/>
                  </a:moveTo>
                  <a:cubicBezTo>
                    <a:pt x="0" y="16510"/>
                    <a:pt x="16510" y="0"/>
                    <a:pt x="36957" y="0"/>
                  </a:cubicBezTo>
                  <a:lnTo>
                    <a:pt x="1258951" y="0"/>
                  </a:lnTo>
                  <a:cubicBezTo>
                    <a:pt x="1279398" y="0"/>
                    <a:pt x="1295908" y="16510"/>
                    <a:pt x="1295908" y="36957"/>
                  </a:cubicBezTo>
                  <a:cubicBezTo>
                    <a:pt x="1295908" y="57404"/>
                    <a:pt x="1279398" y="73914"/>
                    <a:pt x="1258951" y="73914"/>
                  </a:cubicBezTo>
                  <a:lnTo>
                    <a:pt x="36957" y="73914"/>
                  </a:lnTo>
                  <a:cubicBezTo>
                    <a:pt x="16510" y="74041"/>
                    <a:pt x="0" y="57404"/>
                    <a:pt x="0" y="36957"/>
                  </a:cubicBezTo>
                  <a:close/>
                </a:path>
              </a:pathLst>
            </a:custGeom>
            <a:solidFill>
              <a:srgbClr val="C0C1D7"/>
            </a:solidFill>
          </p:spPr>
        </p:sp>
      </p:grpSp>
      <p:grpSp>
        <p:nvGrpSpPr>
          <p:cNvPr name="Group 12" id="12"/>
          <p:cNvGrpSpPr/>
          <p:nvPr/>
        </p:nvGrpSpPr>
        <p:grpSpPr>
          <a:xfrm rot="0">
            <a:off x="1140842" y="3319909"/>
            <a:ext cx="634454" cy="634454"/>
            <a:chOff x="0" y="0"/>
            <a:chExt cx="845938" cy="845938"/>
          </a:xfrm>
        </p:grpSpPr>
        <p:sp>
          <p:nvSpPr>
            <p:cNvPr name="Freeform 13" id="13"/>
            <p:cNvSpPr/>
            <p:nvPr/>
          </p:nvSpPr>
          <p:spPr>
            <a:xfrm flipH="false" flipV="false" rot="0">
              <a:off x="6350" y="6350"/>
              <a:ext cx="833247" cy="833247"/>
            </a:xfrm>
            <a:custGeom>
              <a:avLst/>
              <a:gdLst/>
              <a:ahLst/>
              <a:cxnLst/>
              <a:rect r="r" b="b" t="t" l="l"/>
              <a:pathLst>
                <a:path h="833247" w="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DADBF1"/>
            </a:solidFill>
          </p:spPr>
        </p:sp>
        <p:sp>
          <p:nvSpPr>
            <p:cNvPr name="Freeform 14" id="14"/>
            <p:cNvSpPr/>
            <p:nvPr/>
          </p:nvSpPr>
          <p:spPr>
            <a:xfrm flipH="false" flipV="false" rot="0">
              <a:off x="0" y="0"/>
              <a:ext cx="845947" cy="845947"/>
            </a:xfrm>
            <a:custGeom>
              <a:avLst/>
              <a:gdLst/>
              <a:ahLst/>
              <a:cxnLst/>
              <a:rect r="r" b="b" t="t" l="l"/>
              <a:pathLst>
                <a:path h="845947" w="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C0C1D7"/>
            </a:solidFill>
          </p:spPr>
        </p:sp>
      </p:grpSp>
      <p:sp>
        <p:nvSpPr>
          <p:cNvPr name="TextBox 15" id="15"/>
          <p:cNvSpPr txBox="true"/>
          <p:nvPr/>
        </p:nvSpPr>
        <p:spPr>
          <a:xfrm rot="0">
            <a:off x="1450315" y="3393906"/>
            <a:ext cx="15508" cy="457736"/>
          </a:xfrm>
          <a:prstGeom prst="rect">
            <a:avLst/>
          </a:prstGeom>
        </p:spPr>
        <p:txBody>
          <a:bodyPr anchor="t" rtlCol="false" tIns="0" lIns="0" bIns="0" rIns="0">
            <a:spAutoFit/>
          </a:bodyPr>
          <a:lstStyle/>
          <a:p>
            <a:pPr algn="ctr">
              <a:lnSpc>
                <a:spcPts val="4101"/>
              </a:lnSpc>
            </a:pPr>
            <a:r>
              <a:rPr lang="en-US" sz="3279" spc="-43">
                <a:solidFill>
                  <a:srgbClr val="272525"/>
                </a:solidFill>
                <a:latin typeface="Inter Bold"/>
              </a:rPr>
              <a:t>1</a:t>
            </a:r>
          </a:p>
        </p:txBody>
      </p:sp>
      <p:sp>
        <p:nvSpPr>
          <p:cNvPr name="TextBox 16" id="16"/>
          <p:cNvSpPr txBox="true"/>
          <p:nvPr/>
        </p:nvSpPr>
        <p:spPr>
          <a:xfrm rot="0">
            <a:off x="3077081" y="3412064"/>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Project Recap</a:t>
            </a:r>
          </a:p>
        </p:txBody>
      </p:sp>
      <p:sp>
        <p:nvSpPr>
          <p:cNvPr name="TextBox 17" id="17"/>
          <p:cNvSpPr txBox="true"/>
          <p:nvPr/>
        </p:nvSpPr>
        <p:spPr>
          <a:xfrm rot="0">
            <a:off x="3077081" y="3955435"/>
            <a:ext cx="9505980"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Summarizing key milestones and achievements in the development process.</a:t>
            </a:r>
          </a:p>
        </p:txBody>
      </p:sp>
      <p:grpSp>
        <p:nvGrpSpPr>
          <p:cNvPr name="Group 18" id="18"/>
          <p:cNvGrpSpPr/>
          <p:nvPr/>
        </p:nvGrpSpPr>
        <p:grpSpPr>
          <a:xfrm rot="0">
            <a:off x="1770534" y="5487219"/>
            <a:ext cx="971996" cy="55513"/>
            <a:chOff x="0" y="0"/>
            <a:chExt cx="1295995" cy="74017"/>
          </a:xfrm>
        </p:grpSpPr>
        <p:sp>
          <p:nvSpPr>
            <p:cNvPr name="Freeform 19" id="19"/>
            <p:cNvSpPr/>
            <p:nvPr/>
          </p:nvSpPr>
          <p:spPr>
            <a:xfrm flipH="false" flipV="false" rot="0">
              <a:off x="0" y="0"/>
              <a:ext cx="1295908" cy="74041"/>
            </a:xfrm>
            <a:custGeom>
              <a:avLst/>
              <a:gdLst/>
              <a:ahLst/>
              <a:cxnLst/>
              <a:rect r="r" b="b" t="t" l="l"/>
              <a:pathLst>
                <a:path h="74041" w="1295908">
                  <a:moveTo>
                    <a:pt x="0" y="36957"/>
                  </a:moveTo>
                  <a:cubicBezTo>
                    <a:pt x="0" y="16510"/>
                    <a:pt x="16510" y="0"/>
                    <a:pt x="36957" y="0"/>
                  </a:cubicBezTo>
                  <a:lnTo>
                    <a:pt x="1258951" y="0"/>
                  </a:lnTo>
                  <a:cubicBezTo>
                    <a:pt x="1279398" y="0"/>
                    <a:pt x="1295908" y="16510"/>
                    <a:pt x="1295908" y="36957"/>
                  </a:cubicBezTo>
                  <a:cubicBezTo>
                    <a:pt x="1295908" y="57404"/>
                    <a:pt x="1279398" y="73914"/>
                    <a:pt x="1258951" y="73914"/>
                  </a:cubicBezTo>
                  <a:lnTo>
                    <a:pt x="36957" y="73914"/>
                  </a:lnTo>
                  <a:cubicBezTo>
                    <a:pt x="16510" y="74041"/>
                    <a:pt x="0" y="57404"/>
                    <a:pt x="0" y="36957"/>
                  </a:cubicBezTo>
                  <a:close/>
                </a:path>
              </a:pathLst>
            </a:custGeom>
            <a:solidFill>
              <a:srgbClr val="C0C1D7"/>
            </a:solidFill>
          </p:spPr>
        </p:sp>
      </p:grpSp>
      <p:grpSp>
        <p:nvGrpSpPr>
          <p:cNvPr name="Group 20" id="20"/>
          <p:cNvGrpSpPr/>
          <p:nvPr/>
        </p:nvGrpSpPr>
        <p:grpSpPr>
          <a:xfrm rot="0">
            <a:off x="1140842" y="5197822"/>
            <a:ext cx="634454" cy="634454"/>
            <a:chOff x="0" y="0"/>
            <a:chExt cx="845938" cy="845938"/>
          </a:xfrm>
        </p:grpSpPr>
        <p:sp>
          <p:nvSpPr>
            <p:cNvPr name="Freeform 21" id="21"/>
            <p:cNvSpPr/>
            <p:nvPr/>
          </p:nvSpPr>
          <p:spPr>
            <a:xfrm flipH="false" flipV="false" rot="0">
              <a:off x="6350" y="6350"/>
              <a:ext cx="833247" cy="833247"/>
            </a:xfrm>
            <a:custGeom>
              <a:avLst/>
              <a:gdLst/>
              <a:ahLst/>
              <a:cxnLst/>
              <a:rect r="r" b="b" t="t" l="l"/>
              <a:pathLst>
                <a:path h="833247" w="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DADBF1"/>
            </a:solidFill>
          </p:spPr>
        </p:sp>
        <p:sp>
          <p:nvSpPr>
            <p:cNvPr name="Freeform 22" id="22"/>
            <p:cNvSpPr/>
            <p:nvPr/>
          </p:nvSpPr>
          <p:spPr>
            <a:xfrm flipH="false" flipV="false" rot="0">
              <a:off x="0" y="0"/>
              <a:ext cx="845947" cy="845947"/>
            </a:xfrm>
            <a:custGeom>
              <a:avLst/>
              <a:gdLst/>
              <a:ahLst/>
              <a:cxnLst/>
              <a:rect r="r" b="b" t="t" l="l"/>
              <a:pathLst>
                <a:path h="845947" w="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C0C1D7"/>
            </a:solidFill>
          </p:spPr>
        </p:sp>
      </p:grpSp>
      <p:sp>
        <p:nvSpPr>
          <p:cNvPr name="TextBox 23" id="23"/>
          <p:cNvSpPr txBox="true"/>
          <p:nvPr/>
        </p:nvSpPr>
        <p:spPr>
          <a:xfrm rot="0">
            <a:off x="1420996" y="5271820"/>
            <a:ext cx="73997" cy="457736"/>
          </a:xfrm>
          <a:prstGeom prst="rect">
            <a:avLst/>
          </a:prstGeom>
        </p:spPr>
        <p:txBody>
          <a:bodyPr anchor="t" rtlCol="false" tIns="0" lIns="0" bIns="0" rIns="0">
            <a:spAutoFit/>
          </a:bodyPr>
          <a:lstStyle/>
          <a:p>
            <a:pPr algn="ctr">
              <a:lnSpc>
                <a:spcPts val="4101"/>
              </a:lnSpc>
            </a:pPr>
            <a:r>
              <a:rPr lang="en-US" sz="3279" spc="-43">
                <a:solidFill>
                  <a:srgbClr val="272525"/>
                </a:solidFill>
                <a:latin typeface="Inter Bold"/>
              </a:rPr>
              <a:t>2</a:t>
            </a:r>
          </a:p>
        </p:txBody>
      </p:sp>
      <p:sp>
        <p:nvSpPr>
          <p:cNvPr name="TextBox 24" id="24"/>
          <p:cNvSpPr txBox="true"/>
          <p:nvPr/>
        </p:nvSpPr>
        <p:spPr>
          <a:xfrm rot="0">
            <a:off x="3077081" y="5289976"/>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Lessons Learned</a:t>
            </a:r>
          </a:p>
        </p:txBody>
      </p:sp>
      <p:sp>
        <p:nvSpPr>
          <p:cNvPr name="TextBox 25" id="25"/>
          <p:cNvSpPr txBox="true"/>
          <p:nvPr/>
        </p:nvSpPr>
        <p:spPr>
          <a:xfrm rot="0">
            <a:off x="3077081" y="5833349"/>
            <a:ext cx="9505980"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Reflecting on challenges faced and strategies utilized for overcoming them.</a:t>
            </a:r>
          </a:p>
        </p:txBody>
      </p:sp>
      <p:grpSp>
        <p:nvGrpSpPr>
          <p:cNvPr name="Group 26" id="26"/>
          <p:cNvGrpSpPr/>
          <p:nvPr/>
        </p:nvGrpSpPr>
        <p:grpSpPr>
          <a:xfrm rot="0">
            <a:off x="1770534" y="7365131"/>
            <a:ext cx="971996" cy="55513"/>
            <a:chOff x="0" y="0"/>
            <a:chExt cx="1295995" cy="74017"/>
          </a:xfrm>
        </p:grpSpPr>
        <p:sp>
          <p:nvSpPr>
            <p:cNvPr name="Freeform 27" id="27"/>
            <p:cNvSpPr/>
            <p:nvPr/>
          </p:nvSpPr>
          <p:spPr>
            <a:xfrm flipH="false" flipV="false" rot="0">
              <a:off x="0" y="0"/>
              <a:ext cx="1295908" cy="74041"/>
            </a:xfrm>
            <a:custGeom>
              <a:avLst/>
              <a:gdLst/>
              <a:ahLst/>
              <a:cxnLst/>
              <a:rect r="r" b="b" t="t" l="l"/>
              <a:pathLst>
                <a:path h="74041" w="1295908">
                  <a:moveTo>
                    <a:pt x="0" y="36957"/>
                  </a:moveTo>
                  <a:cubicBezTo>
                    <a:pt x="0" y="16510"/>
                    <a:pt x="16510" y="0"/>
                    <a:pt x="36957" y="0"/>
                  </a:cubicBezTo>
                  <a:lnTo>
                    <a:pt x="1258951" y="0"/>
                  </a:lnTo>
                  <a:cubicBezTo>
                    <a:pt x="1279398" y="0"/>
                    <a:pt x="1295908" y="16510"/>
                    <a:pt x="1295908" y="36957"/>
                  </a:cubicBezTo>
                  <a:cubicBezTo>
                    <a:pt x="1295908" y="57404"/>
                    <a:pt x="1279398" y="73914"/>
                    <a:pt x="1258951" y="73914"/>
                  </a:cubicBezTo>
                  <a:lnTo>
                    <a:pt x="36957" y="73914"/>
                  </a:lnTo>
                  <a:cubicBezTo>
                    <a:pt x="16510" y="74041"/>
                    <a:pt x="0" y="57404"/>
                    <a:pt x="0" y="36957"/>
                  </a:cubicBezTo>
                  <a:close/>
                </a:path>
              </a:pathLst>
            </a:custGeom>
            <a:solidFill>
              <a:srgbClr val="C0C1D7"/>
            </a:solidFill>
          </p:spPr>
        </p:sp>
      </p:grpSp>
      <p:grpSp>
        <p:nvGrpSpPr>
          <p:cNvPr name="Group 28" id="28"/>
          <p:cNvGrpSpPr/>
          <p:nvPr/>
        </p:nvGrpSpPr>
        <p:grpSpPr>
          <a:xfrm rot="0">
            <a:off x="1140842" y="7075735"/>
            <a:ext cx="634454" cy="634454"/>
            <a:chOff x="0" y="0"/>
            <a:chExt cx="845938" cy="845938"/>
          </a:xfrm>
        </p:grpSpPr>
        <p:sp>
          <p:nvSpPr>
            <p:cNvPr name="Freeform 29" id="29"/>
            <p:cNvSpPr/>
            <p:nvPr/>
          </p:nvSpPr>
          <p:spPr>
            <a:xfrm flipH="false" flipV="false" rot="0">
              <a:off x="6350" y="6350"/>
              <a:ext cx="833247" cy="833247"/>
            </a:xfrm>
            <a:custGeom>
              <a:avLst/>
              <a:gdLst/>
              <a:ahLst/>
              <a:cxnLst/>
              <a:rect r="r" b="b" t="t" l="l"/>
              <a:pathLst>
                <a:path h="833247" w="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DADBF1"/>
            </a:solidFill>
          </p:spPr>
        </p:sp>
        <p:sp>
          <p:nvSpPr>
            <p:cNvPr name="Freeform 30" id="30"/>
            <p:cNvSpPr/>
            <p:nvPr/>
          </p:nvSpPr>
          <p:spPr>
            <a:xfrm flipH="false" flipV="false" rot="0">
              <a:off x="0" y="0"/>
              <a:ext cx="845947" cy="845947"/>
            </a:xfrm>
            <a:custGeom>
              <a:avLst/>
              <a:gdLst/>
              <a:ahLst/>
              <a:cxnLst/>
              <a:rect r="r" b="b" t="t" l="l"/>
              <a:pathLst>
                <a:path h="845947" w="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C0C1D7"/>
            </a:solidFill>
          </p:spPr>
        </p:sp>
      </p:grpSp>
      <p:sp>
        <p:nvSpPr>
          <p:cNvPr name="TextBox 31" id="31"/>
          <p:cNvSpPr txBox="true"/>
          <p:nvPr/>
        </p:nvSpPr>
        <p:spPr>
          <a:xfrm rot="0">
            <a:off x="1414894" y="7149732"/>
            <a:ext cx="86350" cy="457736"/>
          </a:xfrm>
          <a:prstGeom prst="rect">
            <a:avLst/>
          </a:prstGeom>
        </p:spPr>
        <p:txBody>
          <a:bodyPr anchor="t" rtlCol="false" tIns="0" lIns="0" bIns="0" rIns="0">
            <a:spAutoFit/>
          </a:bodyPr>
          <a:lstStyle/>
          <a:p>
            <a:pPr algn="ctr">
              <a:lnSpc>
                <a:spcPts val="4101"/>
              </a:lnSpc>
            </a:pPr>
            <a:r>
              <a:rPr lang="en-US" sz="3279" spc="-43">
                <a:solidFill>
                  <a:srgbClr val="272525"/>
                </a:solidFill>
                <a:latin typeface="Inter Bold"/>
              </a:rPr>
              <a:t>3</a:t>
            </a:r>
          </a:p>
        </p:txBody>
      </p:sp>
      <p:sp>
        <p:nvSpPr>
          <p:cNvPr name="TextBox 32" id="32"/>
          <p:cNvSpPr txBox="true"/>
          <p:nvPr/>
        </p:nvSpPr>
        <p:spPr>
          <a:xfrm rot="0">
            <a:off x="3077081" y="7167890"/>
            <a:ext cx="3288982" cy="361593"/>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Future Goals</a:t>
            </a:r>
          </a:p>
        </p:txBody>
      </p:sp>
      <p:sp>
        <p:nvSpPr>
          <p:cNvPr name="TextBox 33" id="33"/>
          <p:cNvSpPr txBox="true"/>
          <p:nvPr/>
        </p:nvSpPr>
        <p:spPr>
          <a:xfrm rot="0">
            <a:off x="3077081" y="7711261"/>
            <a:ext cx="9505980" cy="429013"/>
          </a:xfrm>
          <a:prstGeom prst="rect">
            <a:avLst/>
          </a:prstGeom>
        </p:spPr>
        <p:txBody>
          <a:bodyPr anchor="t" rtlCol="false" tIns="0" lIns="0" bIns="0" rIns="0">
            <a:spAutoFit/>
          </a:bodyPr>
          <a:lstStyle/>
          <a:p>
            <a:pPr algn="l">
              <a:lnSpc>
                <a:spcPts val="3498"/>
              </a:lnSpc>
            </a:pPr>
            <a:r>
              <a:rPr lang="en-US" sz="2187" spc="-43">
                <a:solidFill>
                  <a:srgbClr val="272525"/>
                </a:solidFill>
                <a:latin typeface="Inter"/>
              </a:rPr>
              <a:t>Outlining the next steps and areas for further research and improvement.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DAGBbJnBazs</dc:identifier>
  <dcterms:modified xsi:type="dcterms:W3CDTF">2011-08-01T06:04:30Z</dcterms:modified>
  <cp:revision>1</cp:revision>
  <dc:title>car sales price prediction project ppt.pptx</dc:title>
</cp:coreProperties>
</file>